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Barlow Medium" charset="1" panose="00000600000000000000"/>
      <p:regular r:id="rId8"/>
    </p:embeddedFont>
    <p:embeddedFont>
      <p:font typeface="Barlow Bold" charset="1" panose="00000800000000000000"/>
      <p:regular r:id="rId9"/>
    </p:embeddedFont>
    <p:embeddedFont>
      <p:font typeface="Yellowtail" charset="1" panose="02000503000000000000"/>
      <p:regular r:id="rId10"/>
    </p:embeddedFont>
    <p:embeddedFont>
      <p:font typeface="Kollektif" charset="1" panose="020B0604020101010102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184161" cy="14630400"/>
          </a:xfrm>
          <a:custGeom>
            <a:avLst/>
            <a:gdLst/>
            <a:ahLst/>
            <a:cxnLst/>
            <a:rect r="r" b="b" t="t" l="l"/>
            <a:pathLst>
              <a:path h="14630400" w="26184161">
                <a:moveTo>
                  <a:pt x="0" y="0"/>
                </a:moveTo>
                <a:lnTo>
                  <a:pt x="26184161" y="0"/>
                </a:lnTo>
                <a:lnTo>
                  <a:pt x="26184161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15810" y="747733"/>
            <a:ext cx="22736175" cy="1461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77"/>
              </a:lnSpc>
            </a:pPr>
            <a:r>
              <a:rPr lang="en-US" sz="7698" spc="76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Assets: The Era of State-Sponsored Raiding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47850" y="2673472"/>
            <a:ext cx="5686425" cy="12748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96"/>
              </a:lnSpc>
            </a:pPr>
            <a:r>
              <a:rPr lang="en-US" sz="3655" spc="25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1. State-Sponsored Attack</a:t>
            </a:r>
          </a:p>
          <a:p>
            <a:pPr algn="l">
              <a:lnSpc>
                <a:spcPts val="2611"/>
              </a:lnSpc>
            </a:pPr>
            <a:r>
              <a:rPr lang="en-US" sz="2123" spc="-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The Lazarus Group, a North Korean state actor,</a:t>
            </a:r>
          </a:p>
          <a:p>
            <a:pPr algn="l">
              <a:lnSpc>
                <a:spcPts val="2611"/>
              </a:lnSpc>
            </a:pPr>
            <a:r>
              <a:rPr lang="en-US" sz="2123" spc="-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targets a major cryptocurrency exchange.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36382" y="4551626"/>
            <a:ext cx="4838700" cy="690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13"/>
              </a:lnSpc>
            </a:pPr>
            <a:r>
              <a:rPr lang="en-US" sz="3580" spc="35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2. System Compromise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997926" y="3002661"/>
            <a:ext cx="3800475" cy="23039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49"/>
              </a:lnSpc>
            </a:pPr>
            <a:r>
              <a:rPr lang="en-US" sz="3454" spc="151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The Benchmark:</a:t>
            </a:r>
          </a:p>
          <a:p>
            <a:pPr algn="l">
              <a:lnSpc>
                <a:spcPts val="6341"/>
              </a:lnSpc>
            </a:pPr>
            <a:r>
              <a:rPr lang="en-US" sz="5036" spc="125">
                <a:solidFill>
                  <a:srgbClr val="29445E"/>
                </a:solidFill>
                <a:latin typeface="Arial MT Pro"/>
                <a:ea typeface="Arial MT Pro"/>
                <a:cs typeface="Arial MT Pro"/>
                <a:sym typeface="Arial MT Pro"/>
              </a:rPr>
              <a:t>$1.5B Theft</a:t>
            </a:r>
          </a:p>
          <a:p>
            <a:pPr algn="l">
              <a:lnSpc>
                <a:spcPts val="2436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Lazarus Group is believed to be</a:t>
            </a:r>
          </a:p>
          <a:p>
            <a:pPr algn="l">
              <a:lnSpc>
                <a:spcPts val="2273"/>
              </a:lnSpc>
            </a:pPr>
            <a:r>
              <a:rPr lang="en-US" sz="1806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behind the theft of $1.5 billion from</a:t>
            </a:r>
          </a:p>
          <a:p>
            <a:pPr algn="l">
              <a:lnSpc>
                <a:spcPts val="2436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Bybit exchange.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8363" y="6933529"/>
            <a:ext cx="4695825" cy="673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3"/>
              </a:lnSpc>
            </a:pPr>
            <a:r>
              <a:rPr lang="en-US" sz="3502" spc="70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3. Transaction Forgery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48759" y="8169814"/>
            <a:ext cx="1685925" cy="1970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3"/>
              </a:lnSpc>
            </a:pPr>
            <a:r>
              <a:rPr lang="en-US" sz="1548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Instead of</a:t>
            </a:r>
          </a:p>
          <a:p>
            <a:pPr algn="l">
              <a:lnSpc>
                <a:spcPts val="2349"/>
              </a:lnSpc>
            </a:pPr>
            <a:r>
              <a:rPr lang="en-US" sz="1806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simple hacks,</a:t>
            </a:r>
          </a:p>
          <a:p>
            <a:pPr algn="l">
              <a:lnSpc>
                <a:spcPts val="2013"/>
              </a:lnSpc>
            </a:pPr>
            <a:r>
              <a:rPr lang="en-US" sz="1548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attackers use</a:t>
            </a:r>
          </a:p>
          <a:p>
            <a:pPr algn="l">
              <a:lnSpc>
                <a:spcPts val="2349"/>
              </a:lnSpc>
            </a:pPr>
            <a:r>
              <a:rPr lang="en-US" sz="1806">
                <a:solidFill>
                  <a:srgbClr val="2C2C2A"/>
                </a:solidFill>
                <a:latin typeface="Barlow Bold"/>
                <a:ea typeface="Barlow Bold"/>
                <a:cs typeface="Barlow Bold"/>
                <a:sym typeface="Barlow Bold"/>
              </a:rPr>
              <a:t>injected Java-</a:t>
            </a:r>
          </a:p>
          <a:p>
            <a:pPr algn="l">
              <a:lnSpc>
                <a:spcPts val="2349"/>
              </a:lnSpc>
            </a:pPr>
            <a:r>
              <a:rPr lang="en-US" sz="1806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Script to forge</a:t>
            </a:r>
          </a:p>
          <a:p>
            <a:pPr algn="l">
              <a:lnSpc>
                <a:spcPts val="2517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multi-signature</a:t>
            </a:r>
          </a:p>
          <a:p>
            <a:pPr algn="l">
              <a:lnSpc>
                <a:spcPts val="2181"/>
              </a:lnSpc>
            </a:pPr>
            <a:r>
              <a:rPr lang="en-US" sz="1677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transactions.</a:t>
            </a:r>
          </a:p>
        </p:txBody>
      </p:sp>
      <p:sp>
        <p:nvSpPr>
          <p:cNvPr name="TextBox 9" id="9"/>
          <p:cNvSpPr txBox="true"/>
          <p:nvPr/>
        </p:nvSpPr>
        <p:spPr>
          <a:xfrm rot="-1651193">
            <a:off x="4115038" y="8648037"/>
            <a:ext cx="2219325" cy="333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7"/>
              </a:lnSpc>
            </a:pPr>
            <a:r>
              <a:rPr lang="en-US" sz="1862" spc="-5">
                <a:solidFill>
                  <a:srgbClr val="DCE5E7"/>
                </a:solidFill>
                <a:latin typeface="Yellowtail"/>
                <a:ea typeface="Yellowtail"/>
                <a:cs typeface="Yellowtail"/>
                <a:sym typeface="Yellowtail"/>
              </a:rPr>
              <a:t>SIGNING PLATFORM</a:t>
            </a:r>
          </a:p>
        </p:txBody>
      </p:sp>
      <p:sp>
        <p:nvSpPr>
          <p:cNvPr name="TextBox 10" id="10"/>
          <p:cNvSpPr txBox="true"/>
          <p:nvPr/>
        </p:nvSpPr>
        <p:spPr>
          <a:xfrm rot="-1713083">
            <a:off x="6363880" y="10188716"/>
            <a:ext cx="2562225" cy="261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1"/>
              </a:lnSpc>
            </a:pPr>
            <a:r>
              <a:rPr lang="en-US" sz="1343" spc="-36">
                <a:solidFill>
                  <a:srgbClr val="CAE1E4"/>
                </a:solidFill>
                <a:latin typeface="Arial MT Pro"/>
                <a:ea typeface="Arial MT Pro"/>
                <a:cs typeface="Arial MT Pro"/>
                <a:sym typeface="Arial MT Pro"/>
              </a:rPr>
              <a:t>MALLET ADORESSS SADDRESS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88513" y="10395686"/>
            <a:ext cx="2924175" cy="1206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5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Malicious JavaScript is</a:t>
            </a:r>
          </a:p>
          <a:p>
            <a:pPr algn="l">
              <a:lnSpc>
                <a:spcPts val="2437"/>
              </a:lnSpc>
            </a:pPr>
            <a:r>
              <a:rPr lang="en-US" sz="213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injected to manipulate</a:t>
            </a:r>
          </a:p>
          <a:p>
            <a:pPr algn="l">
              <a:lnSpc>
                <a:spcPts val="2437"/>
              </a:lnSpc>
            </a:pPr>
            <a:r>
              <a:rPr lang="en-US" sz="213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the signing platform and</a:t>
            </a:r>
          </a:p>
          <a:p>
            <a:pPr algn="l">
              <a:lnSpc>
                <a:spcPts val="2437"/>
              </a:lnSpc>
            </a:pPr>
            <a:r>
              <a:rPr lang="en-US" sz="213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spoof wallet addresses.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92950" y="12070274"/>
            <a:ext cx="2257425" cy="1479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4"/>
              </a:lnSpc>
            </a:pPr>
            <a:r>
              <a:rPr lang="en-US" sz="2709">
                <a:solidFill>
                  <a:srgbClr val="2C2C2A"/>
                </a:solidFill>
                <a:latin typeface="Kollektif"/>
                <a:ea typeface="Kollektif"/>
                <a:cs typeface="Kollektif"/>
                <a:sym typeface="Kollektif"/>
              </a:rPr>
              <a:t>The Tool:</a:t>
            </a:r>
          </a:p>
          <a:p>
            <a:pPr algn="l">
              <a:lnSpc>
                <a:spcPts val="4263"/>
              </a:lnSpc>
            </a:pPr>
            <a:r>
              <a:rPr lang="en-US" sz="3650" spc="262">
                <a:solidFill>
                  <a:srgbClr val="29445E"/>
                </a:solidFill>
                <a:latin typeface="Arial MT Pro"/>
                <a:ea typeface="Arial MT Pro"/>
                <a:cs typeface="Arial MT Pro"/>
                <a:sym typeface="Arial MT Pro"/>
              </a:rPr>
              <a:t>Malicious</a:t>
            </a:r>
          </a:p>
          <a:p>
            <a:pPr algn="l">
              <a:lnSpc>
                <a:spcPts val="4263"/>
              </a:lnSpc>
            </a:pPr>
            <a:r>
              <a:rPr lang="en-US" sz="3650" spc="262">
                <a:solidFill>
                  <a:srgbClr val="29445E"/>
                </a:solidFill>
                <a:latin typeface="Arial MT Pro"/>
                <a:ea typeface="Arial MT Pro"/>
                <a:cs typeface="Arial MT Pro"/>
                <a:sym typeface="Arial MT Pro"/>
              </a:rPr>
              <a:t>Scripting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348736" y="6714538"/>
            <a:ext cx="3152775" cy="1097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1"/>
              </a:lnSpc>
            </a:pPr>
            <a:r>
              <a:rPr lang="en-US" sz="1677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Attackers breach internal</a:t>
            </a:r>
          </a:p>
          <a:p>
            <a:pPr algn="l">
              <a:lnSpc>
                <a:spcPts val="2482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developer systems, targeting</a:t>
            </a:r>
          </a:p>
          <a:p>
            <a:pPr algn="l">
              <a:lnSpc>
                <a:spcPts val="2151"/>
              </a:lnSpc>
            </a:pPr>
            <a:r>
              <a:rPr lang="en-US" sz="1677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the fund transfer from cold to</a:t>
            </a:r>
          </a:p>
          <a:p>
            <a:pPr algn="l">
              <a:lnSpc>
                <a:spcPts val="1986"/>
              </a:lnSpc>
            </a:pPr>
            <a:r>
              <a:rPr lang="en-US" sz="1548">
                <a:solidFill>
                  <a:srgbClr val="2C2C2A"/>
                </a:solidFill>
                <a:latin typeface="Kollektif"/>
                <a:ea typeface="Kollektif"/>
                <a:cs typeface="Kollektif"/>
                <a:sym typeface="Kollektif"/>
              </a:rPr>
              <a:t>hot wallets.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176760" y="7382127"/>
            <a:ext cx="3190875" cy="2953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250"/>
              </a:lnSpc>
            </a:pPr>
            <a:r>
              <a:rPr lang="en-US" sz="3551" spc="120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The Evasion:</a:t>
            </a:r>
          </a:p>
          <a:p>
            <a:pPr algn="r">
              <a:lnSpc>
                <a:spcPts val="4484"/>
              </a:lnSpc>
            </a:pPr>
            <a:r>
              <a:rPr lang="en-US" sz="3746" spc="142">
                <a:solidFill>
                  <a:srgbClr val="29445E"/>
                </a:solidFill>
                <a:latin typeface="Arial MT Pro"/>
                <a:ea typeface="Arial MT Pro"/>
                <a:cs typeface="Arial MT Pro"/>
                <a:sym typeface="Arial MT Pro"/>
              </a:rPr>
              <a:t>Direct Fund</a:t>
            </a:r>
          </a:p>
          <a:p>
            <a:pPr algn="r">
              <a:lnSpc>
                <a:spcPts val="4484"/>
              </a:lnSpc>
            </a:pPr>
            <a:r>
              <a:rPr lang="en-US" sz="3746" spc="142">
                <a:solidFill>
                  <a:srgbClr val="29445E"/>
                </a:solidFill>
                <a:latin typeface="Arial MT Pro"/>
                <a:ea typeface="Arial MT Pro"/>
                <a:cs typeface="Arial MT Pro"/>
                <a:sym typeface="Arial MT Pro"/>
              </a:rPr>
              <a:t>Diversion</a:t>
            </a:r>
          </a:p>
          <a:p>
            <a:pPr algn="r">
              <a:lnSpc>
                <a:spcPts val="2493"/>
              </a:lnSpc>
            </a:pPr>
            <a:r>
              <a:rPr lang="en-US" sz="2083" spc="10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By spoofing legitimate</a:t>
            </a:r>
          </a:p>
          <a:p>
            <a:pPr algn="r">
              <a:lnSpc>
                <a:spcPts val="2316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addresses, attackers redirect</a:t>
            </a:r>
          </a:p>
          <a:p>
            <a:pPr algn="r">
              <a:lnSpc>
                <a:spcPts val="2793"/>
              </a:lnSpc>
            </a:pPr>
            <a:r>
              <a:rPr lang="en-US" sz="2333" spc="-58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funds directly to their own</a:t>
            </a:r>
          </a:p>
          <a:p>
            <a:pPr algn="r">
              <a:lnSpc>
                <a:spcPts val="2161"/>
              </a:lnSpc>
            </a:pPr>
            <a:r>
              <a:rPr lang="en-US" sz="1806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wallets for laundering.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732458" y="11881838"/>
            <a:ext cx="4067175" cy="1572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3"/>
              </a:lnSpc>
            </a:pPr>
            <a:r>
              <a:rPr lang="en-US" sz="3707" spc="3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4. Asset Exfiltration</a:t>
            </a:r>
          </a:p>
          <a:p>
            <a:pPr algn="ctr">
              <a:lnSpc>
                <a:spcPts val="2465"/>
              </a:lnSpc>
            </a:pPr>
            <a:r>
              <a:rPr lang="en-US" sz="1935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Stolen assets, including ETH</a:t>
            </a:r>
          </a:p>
          <a:p>
            <a:pPr algn="ctr">
              <a:lnSpc>
                <a:spcPts val="2136"/>
              </a:lnSpc>
            </a:pPr>
            <a:r>
              <a:rPr lang="en-US" sz="1677">
                <a:solidFill>
                  <a:srgbClr val="2C2C2A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SIETH, are redirected to</a:t>
            </a:r>
          </a:p>
          <a:p>
            <a:pPr algn="ctr">
              <a:lnSpc>
                <a:spcPts val="2658"/>
              </a:lnSpc>
            </a:pPr>
            <a:r>
              <a:rPr lang="en-US" sz="2087" spc="29">
                <a:solidFill>
                  <a:srgbClr val="2C2C2A"/>
                </a:solidFill>
                <a:latin typeface="Arial MT Pro"/>
                <a:ea typeface="Arial MT Pro"/>
                <a:cs typeface="Arial MT Pro"/>
                <a:sym typeface="Arial MT Pro"/>
              </a:rPr>
              <a:t>attacker-controlled wallets.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